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showMasterSp="0">
  <p:cSld name="1_Diapositiva titol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61"/>
              </a:buClr>
              <a:buSzPts val="6000"/>
              <a:buFont typeface="Calibri"/>
              <a:buNone/>
              <a:defRPr b="1" sz="6000">
                <a:solidFill>
                  <a:srgbClr val="013D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" name="Google Shape;27;p2"/>
          <p:cNvSpPr/>
          <p:nvPr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18" name="Google Shape;118;p11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1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 txBox="1"/>
          <p:nvPr>
            <p:ph type="title"/>
          </p:nvPr>
        </p:nvSpPr>
        <p:spPr>
          <a:xfrm>
            <a:off x="1092200" y="786383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5458984" y="812800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11"/>
          <p:cNvSpPr txBox="1"/>
          <p:nvPr>
            <p:ph idx="2" type="body"/>
          </p:nvPr>
        </p:nvSpPr>
        <p:spPr>
          <a:xfrm>
            <a:off x="1092200" y="3043050"/>
            <a:ext cx="3068832" cy="2638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11"/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1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28" name="Google Shape;128;p11"/>
          <p:cNvCxnSpPr/>
          <p:nvPr/>
        </p:nvCxnSpPr>
        <p:spPr>
          <a:xfrm rot="10800000">
            <a:off x="1092200" y="6446838"/>
            <a:ext cx="164343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1"/>
          <p:cNvCxnSpPr/>
          <p:nvPr/>
        </p:nvCxnSpPr>
        <p:spPr>
          <a:xfrm rot="10800000">
            <a:off x="8420100" y="6429376"/>
            <a:ext cx="1000462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1"/>
          <p:cNvCxnSpPr/>
          <p:nvPr/>
        </p:nvCxnSpPr>
        <p:spPr>
          <a:xfrm rot="10800000">
            <a:off x="10765675" y="6446838"/>
            <a:ext cx="407258" cy="635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1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7" name="Google Shape;137;p12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12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139" name="Google Shape;139;p12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uto con didascalia" showMasterSp="0">
  <p:cSld name="1_Contenuto con didascalia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3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44" name="Google Shape;144;p13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3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13"/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3"/>
          <p:cNvSpPr txBox="1"/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3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8CBE6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uto con didascalia" showMasterSp="0">
  <p:cSld name="2_Contenuto con didascalia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58" name="Google Shape;158;p14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4"/>
          <p:cNvSpPr/>
          <p:nvPr>
            <p:ph idx="2" type="pic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4"/>
          <p:cNvSpPr txBox="1"/>
          <p:nvPr>
            <p:ph idx="1" type="body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14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4" name="Google Shape;164;p14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14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167" name="Google Shape;167;p14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uto con didascalia" showMasterSp="0">
  <p:cSld name="6_Contenuto con didascalia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5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72" name="Google Shape;172;p15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5"/>
          <p:cNvSpPr txBox="1"/>
          <p:nvPr>
            <p:ph type="title"/>
          </p:nvPr>
        </p:nvSpPr>
        <p:spPr>
          <a:xfrm>
            <a:off x="4984722" y="54835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5100833" y="1611313"/>
            <a:ext cx="6072099" cy="375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5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9" name="Google Shape;179;p15"/>
          <p:cNvSpPr/>
          <p:nvPr>
            <p:ph idx="2" type="pic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80" name="Google Shape;180;p15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181" name="Google Shape;181;p15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uto con didascalia" showMasterSp="0">
  <p:cSld name="7_Contenuto con didascalia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6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86" name="Google Shape;186;p16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6"/>
          <p:cNvSpPr/>
          <p:nvPr>
            <p:ph idx="2" type="pic"/>
          </p:nvPr>
        </p:nvSpPr>
        <p:spPr>
          <a:xfrm>
            <a:off x="0" y="0"/>
            <a:ext cx="12192000" cy="3541486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1" i="0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6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6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7"/>
          <p:cNvSpPr txBox="1"/>
          <p:nvPr>
            <p:ph idx="1" type="body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0" name="Google Shape;200;p17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7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7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 showMasterSp="0">
  <p:cSld name="4_Contenuto con didascalia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0" name="Google Shape;210;p18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8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8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9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19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0"/>
          <p:cNvSpPr txBox="1"/>
          <p:nvPr>
            <p:ph idx="1" type="body"/>
          </p:nvPr>
        </p:nvSpPr>
        <p:spPr>
          <a:xfrm rot="5400000">
            <a:off x="4365302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6" name="Google Shape;226;p20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0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35" name="Google Shape;35;p3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showMasterSp="0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>
            <p:ph type="title"/>
          </p:nvPr>
        </p:nvSpPr>
        <p:spPr>
          <a:xfrm rot="5400000">
            <a:off x="7683554" y="2387546"/>
            <a:ext cx="4530725" cy="2448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1"/>
          <p:cNvSpPr txBox="1"/>
          <p:nvPr>
            <p:ph idx="1" type="body"/>
          </p:nvPr>
        </p:nvSpPr>
        <p:spPr>
          <a:xfrm rot="5400000">
            <a:off x="2566989" y="-128588"/>
            <a:ext cx="4530723" cy="7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2" name="Google Shape;232;p21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1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8871481" y="-14658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" name="Google Shape;53;p5"/>
          <p:cNvGrpSpPr/>
          <p:nvPr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54" name="Google Shape;54;p5"/>
            <p:cNvSpPr/>
            <p:nvPr/>
          </p:nvSpPr>
          <p:spPr>
            <a:xfrm>
              <a:off x="4425159" y="10623"/>
              <a:ext cx="2857500" cy="6119550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5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>
  <p:cSld name="Diapositiva 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6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1" type="subTitle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" name="Google Shape;62;p6"/>
          <p:cNvSpPr txBox="1"/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>
  <p:cSld name="Intestazione sezion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5" name="Google Shape;65;p7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7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" name="Google Shape;70;p7"/>
          <p:cNvSpPr/>
          <p:nvPr>
            <p:ph idx="2" type="pic"/>
          </p:nvPr>
        </p:nvSpPr>
        <p:spPr>
          <a:xfrm>
            <a:off x="0" y="0"/>
            <a:ext cx="631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/>
          <p:nvPr/>
        </p:nvSpPr>
        <p:spPr>
          <a:xfrm>
            <a:off x="2451099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415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26416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/>
          <p:nvPr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7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76" name="Google Shape;76;p7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" name="Google Shape;7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stazione della sezione" showMasterSp="0">
  <p:cSld name="1_Intestazione della sezione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3" name="Google Shape;83;p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8"/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 txBox="1"/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8"/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8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89" name="Google Shape;89;p8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100" name="Google Shape;100;p9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0"/>
          <p:cNvSpPr txBox="1"/>
          <p:nvPr>
            <p:ph idx="2" type="body"/>
          </p:nvPr>
        </p:nvSpPr>
        <p:spPr>
          <a:xfrm>
            <a:off x="1186731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10"/>
          <p:cNvSpPr txBox="1"/>
          <p:nvPr>
            <p:ph idx="4" type="body"/>
          </p:nvPr>
        </p:nvSpPr>
        <p:spPr>
          <a:xfrm>
            <a:off x="6605395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10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12" name="Google Shape;112;p10"/>
          <p:cNvGrpSpPr/>
          <p:nvPr/>
        </p:nvGrpSpPr>
        <p:grpSpPr>
          <a:xfrm>
            <a:off x="0" y="6133244"/>
            <a:ext cx="12192001" cy="714133"/>
            <a:chOff x="0" y="6133245"/>
            <a:chExt cx="12192001" cy="714133"/>
          </a:xfrm>
        </p:grpSpPr>
        <p:sp>
          <p:nvSpPr>
            <p:cNvPr id="113" name="Google Shape;113;p10"/>
            <p:cNvSpPr/>
            <p:nvPr/>
          </p:nvSpPr>
          <p:spPr>
            <a:xfrm rot="-54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 rot="-54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" name="Google Shape;115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278417"/>
              <a:ext cx="12192000" cy="568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17" name="Google Shape;17;p1"/>
            <p:cNvSpPr/>
            <p:nvPr/>
          </p:nvSpPr>
          <p:spPr>
            <a:xfrm>
              <a:off x="8166735" y="10622"/>
              <a:ext cx="2857500" cy="6847377"/>
            </a:xfrm>
            <a:prstGeom prst="parallelogram">
              <a:avLst>
                <a:gd fmla="val 0" name="adj"/>
              </a:avLst>
            </a:prstGeom>
            <a:solidFill>
              <a:srgbClr val="FBFC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ctrTitle"/>
          </p:nvPr>
        </p:nvSpPr>
        <p:spPr>
          <a:xfrm>
            <a:off x="5334000" y="381000"/>
            <a:ext cx="6737700" cy="40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4297"/>
              </a:buClr>
              <a:buSzPts val="5400"/>
              <a:buFont typeface="Calibri"/>
              <a:buNone/>
            </a:pPr>
            <a:r>
              <a:rPr lang="it-IT" sz="4300">
                <a:solidFill>
                  <a:srgbClr val="304297"/>
                </a:solidFill>
              </a:rPr>
              <a:t>EARLY OUTCOME DELLA CHIRURGIA BARIATRICA NELLA POPOLAZIONE ANZIANA: ESPERIENZA IN UN CENTRO AD ALTO VOLUME</a:t>
            </a:r>
            <a:endParaRPr sz="4300"/>
          </a:p>
        </p:txBody>
      </p:sp>
      <p:sp>
        <p:nvSpPr>
          <p:cNvPr id="241" name="Google Shape;241;p22"/>
          <p:cNvSpPr txBox="1"/>
          <p:nvPr>
            <p:ph idx="1" type="subTitle"/>
          </p:nvPr>
        </p:nvSpPr>
        <p:spPr>
          <a:xfrm>
            <a:off x="6439638" y="4883918"/>
            <a:ext cx="45264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it-IT" sz="2800">
                <a:solidFill>
                  <a:srgbClr val="E79130"/>
                </a:solidFill>
              </a:rPr>
              <a:t>S. Rodriguez, V. Consalvo, G. Scolari, S. Sarro, A. Gambetti, A. Fosso, D. Foschi, G. Sarro</a:t>
            </a:r>
            <a:endParaRPr b="1" sz="2800">
              <a:solidFill>
                <a:srgbClr val="E7913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it-IT" sz="2800">
                <a:solidFill>
                  <a:srgbClr val="E79130"/>
                </a:solidFill>
              </a:rPr>
              <a:t>Istituto Clinico di Alta Specialità San Gaudenzio – Novara – Gruppo Policlinico di Monza</a:t>
            </a:r>
            <a:endParaRPr b="1" sz="2800">
              <a:solidFill>
                <a:srgbClr val="E7913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it-IT" sz="2800">
                <a:solidFill>
                  <a:srgbClr val="E79130"/>
                </a:solidFill>
              </a:rPr>
              <a:t>Direttore: G. Sarro</a:t>
            </a:r>
            <a:endParaRPr b="1" sz="2800">
              <a:solidFill>
                <a:srgbClr val="E7913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MESSAGGIO FINALE E RIFERIMENTI</a:t>
            </a:r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1097275" y="1911838"/>
            <a:ext cx="8997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chirurgia bariatrica nell’anziano non è solo un intervento di perdita di peso, ma un investimento in salute, autonomia e qualità di vita.”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1097275" y="3120675"/>
            <a:ext cx="89976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Riferimenti brevi: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Gebhart et al., </a:t>
            </a:r>
            <a:r>
              <a:rPr b="0" i="1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 Obes Relat Dis</a:t>
            </a: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  <a:b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Dorman et al., </a:t>
            </a:r>
            <a:r>
              <a:rPr b="0" i="1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JAMA Surg</a:t>
            </a: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b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Snyder et al., </a:t>
            </a:r>
            <a:r>
              <a:rPr b="0" i="1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 Surg</a:t>
            </a: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b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Torquati et al., </a:t>
            </a:r>
            <a:r>
              <a:rPr b="0" i="1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 Surg</a:t>
            </a: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b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Linee Guida SICOB, 2016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61"/>
              </a:buClr>
              <a:buSzPts val="6000"/>
              <a:buFont typeface="Calibri"/>
              <a:buNone/>
            </a:pPr>
            <a:r>
              <a:rPr lang="it-IT"/>
              <a:t>Grazie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INTRODUZIONE 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1097275" y="1980800"/>
            <a:ext cx="8997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spettanza di vita è in costante aumento.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L’obesità tra gli ultrasessantenni è in crescita costante.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compromette autonomia, qualità di vita e sopravvivenza.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Gebhart et al. (Surg Obes Relat Dis, 2015):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negli USA, il 10% degli interventi bariatrici nel 2013 in pazienti &gt;60 anni (vs 2,7% nel 2006).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Obesità e comorbidità negli anziani: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Ipertensione: 65%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Diabete tipo II: 24%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OBIETTIVI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1097275" y="1943425"/>
            <a:ext cx="8997600" cy="30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Valutare </a:t>
            </a: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efficacia e sicurezza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della chirurgia bariatrica nei pazienti ≥60 anni.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Analizzare:	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Perdita di peso (BMI)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Remissione delle comorbidità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Complicanze intra e postoperatorie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Miglioramento della qualità di vita e dell’autonomia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MATERIALI E METODI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1092200" y="1821500"/>
            <a:ext cx="8997600" cy="4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Periodo: </a:t>
            </a:r>
            <a: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gennaio 2021 – giugno 2024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Pazienti: </a:t>
            </a:r>
            <a: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158 obesi ≥60 anni</a:t>
            </a:r>
            <a:b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 donne, 50 uomini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Età media: 65,9 (range 60–74)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BMI medio preoperatorio: 42,8 (33,7–51,6)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Comorbidità preoperatorie: 40% (DM II, OSAS, IPA, dislipidemia)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 eseguiti: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Sleeve Gastrectomy: 111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RYGB: 25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OAGB: 11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SASI: 10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Bendaggio gastrico: 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Degenza media: 2,8 giorni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Follow-up: 12 mesi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RISULTATI  - </a:t>
            </a:r>
            <a:r>
              <a:rPr lang="it-IT" sz="4100"/>
              <a:t>Distribuzione degli interventi</a:t>
            </a:r>
            <a:endParaRPr sz="4100"/>
          </a:p>
        </p:txBody>
      </p:sp>
      <p:pic>
        <p:nvPicPr>
          <p:cNvPr id="265" name="Google Shape;265;p26" title="Gráfic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1966425"/>
            <a:ext cx="5614801" cy="3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7082250" y="1999000"/>
            <a:ext cx="46437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Sleeve Gastrectomy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rappresenta la procedura più eseguita nella popolazione anziana, scelta per il suo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profilo di sicurezza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bassa morbilità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la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semplicità tecnica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rispetto ad altri interventi.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procedure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miste e malassorbitive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vengono riservate a casi selezionati, in base al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profilo metabolico e al rischio chirurgico complessivo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paziente.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RISULTATI  - </a:t>
            </a:r>
            <a:r>
              <a:rPr lang="it-IT" sz="4100"/>
              <a:t>BMI preoperatorio vs a 12 mesi</a:t>
            </a:r>
            <a:endParaRPr sz="4100"/>
          </a:p>
        </p:txBody>
      </p:sp>
      <p:sp>
        <p:nvSpPr>
          <p:cNvPr id="272" name="Google Shape;272;p27"/>
          <p:cNvSpPr txBox="1"/>
          <p:nvPr/>
        </p:nvSpPr>
        <p:spPr>
          <a:xfrm>
            <a:off x="7082250" y="1999000"/>
            <a:ext cx="46437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riduzione del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BMI medio da 42,8 a 29,9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 anno conferma l’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efficacia clinica e metabolica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della chirurgia bariatrica anche nei pazienti ultrasessantenni.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calo ponderale significativo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 associa a un miglioramento funzionale e alla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ripresa dell’autonomia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elementi centrali per la qualità di vita in età avanzata.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7" title="Gráfic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1998999"/>
            <a:ext cx="5785700" cy="35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RISULTATI  - </a:t>
            </a:r>
            <a:r>
              <a:rPr lang="it-IT" sz="4100"/>
              <a:t> Risoluzione delle comorbidità</a:t>
            </a:r>
            <a:endParaRPr sz="4100"/>
          </a:p>
        </p:txBody>
      </p:sp>
      <p:sp>
        <p:nvSpPr>
          <p:cNvPr id="279" name="Google Shape;279;p28"/>
          <p:cNvSpPr txBox="1"/>
          <p:nvPr/>
        </p:nvSpPr>
        <p:spPr>
          <a:xfrm>
            <a:off x="7082250" y="1999000"/>
            <a:ext cx="4643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remissione completa delle comorbidità nel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22,5% dei casi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la riduzione parziale nel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12,5%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testimoniano il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terapeutico e preventivo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dell’intervento.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benefici più evidenti si osservano nel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controllo glicemico, nella pressione arteriosa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nella riduzione della necessità di </a:t>
            </a:r>
            <a:r>
              <a:rPr b="1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CPAP e terapie farmacologiche croniche</a:t>
            </a:r>
            <a:r>
              <a:rPr b="0" i="0" lang="it-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8" title="Gráfic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2084674"/>
            <a:ext cx="5570526" cy="34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CONFRONTO CON LA LETTERATURA</a:t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1097275" y="2027500"/>
            <a:ext cx="89976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Dorman et al., JAMA Surg 2020: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nei &gt;65aa, riduzione mortalità a 5 anni (-37%) e eventi CV (-54%).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Snyder et al., Obes Surg 2021: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Sleeve nei &gt;60aa mostra sicurezza e miglioramento metabolico comparabili ai più giovani.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Torquati et al., Ann Surg 2020: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benefici metabolici e funzionali significativi in età avanzata.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 2016: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età &gt;60aa non è controindicazione (Liv. evidenza 2; Grado A).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CONCLUSIONI</a:t>
            </a:r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1097275" y="1850000"/>
            <a:ext cx="8997600" cy="4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Chirurgia bariatrica e metabolica: </a:t>
            </a: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terapia efficace e sicura</a:t>
            </a: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nel paziente &gt;60 anni.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Determina: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Miglioramento comorbidità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Aumento autonomia e qualità di vita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Riduzione costi assistenziali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Fondamentali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Selezione accurata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Valutazione multidisciplinare</a:t>
            </a:r>
            <a:b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Follow-up rigoroso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